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8" r:id="rId3"/>
    <p:sldId id="292" r:id="rId4"/>
    <p:sldId id="291" r:id="rId5"/>
    <p:sldId id="257" r:id="rId6"/>
    <p:sldId id="284" r:id="rId7"/>
    <p:sldId id="283" r:id="rId8"/>
    <p:sldId id="275" r:id="rId9"/>
    <p:sldId id="265" r:id="rId10"/>
    <p:sldId id="276" r:id="rId11"/>
    <p:sldId id="279" r:id="rId12"/>
    <p:sldId id="280" r:id="rId13"/>
    <p:sldId id="294" r:id="rId14"/>
    <p:sldId id="285" r:id="rId15"/>
    <p:sldId id="286" r:id="rId16"/>
    <p:sldId id="273" r:id="rId17"/>
    <p:sldId id="293" r:id="rId18"/>
    <p:sldId id="272" r:id="rId19"/>
    <p:sldId id="281" r:id="rId20"/>
    <p:sldId id="278" r:id="rId21"/>
    <p:sldId id="269" r:id="rId22"/>
    <p:sldId id="282" r:id="rId23"/>
    <p:sldId id="289" r:id="rId24"/>
    <p:sldId id="274" r:id="rId25"/>
    <p:sldId id="267" r:id="rId26"/>
    <p:sldId id="268" r:id="rId27"/>
    <p:sldId id="290" r:id="rId28"/>
    <p:sldId id="266" r:id="rId29"/>
    <p:sldId id="287" r:id="rId30"/>
    <p:sldId id="264" r:id="rId31"/>
    <p:sldId id="270" r:id="rId32"/>
    <p:sldId id="262" r:id="rId33"/>
    <p:sldId id="277" r:id="rId34"/>
    <p:sldId id="271" r:id="rId35"/>
    <p:sldId id="26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88717DF-3F7D-4972-8C35-C742E39435F3}"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2488970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88717DF-3F7D-4972-8C35-C742E39435F3}" type="datetimeFigureOut">
              <a:rPr lang="en-GB" smtClean="0"/>
              <a:t>17/09/2024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3108085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E88717DF-3F7D-4972-8C35-C742E39435F3}"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2359546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4" name="Date Placeholder 3"/>
          <p:cNvSpPr>
            <a:spLocks noGrp="1"/>
          </p:cNvSpPr>
          <p:nvPr>
            <p:ph type="dt" sz="half" idx="10"/>
          </p:nvPr>
        </p:nvSpPr>
        <p:spPr/>
        <p:txBody>
          <a:bodyPr/>
          <a:lstStyle/>
          <a:p>
            <a:fld id="{E88717DF-3F7D-4972-8C35-C742E39435F3}"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B1C4B-BA5F-444C-9E41-1DCC67727CE0}"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725514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8717DF-3F7D-4972-8C35-C742E39435F3}"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1319235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8717DF-3F7D-4972-8C35-C742E39435F3}" type="datetimeFigureOut">
              <a:rPr lang="en-GB" smtClean="0"/>
              <a:t>17/09/2024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2440400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88717DF-3F7D-4972-8C35-C742E39435F3}" type="datetimeFigureOut">
              <a:rPr lang="en-GB" smtClean="0"/>
              <a:t>17/09/2024</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236953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8717DF-3F7D-4972-8C35-C742E39435F3}"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21801015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88717DF-3F7D-4972-8C35-C742E39435F3}"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1185480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E88717DF-3F7D-4972-8C35-C742E39435F3}"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24213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88717DF-3F7D-4972-8C35-C742E39435F3}" type="datetimeFigureOut">
              <a:rPr lang="en-GB" smtClean="0"/>
              <a:t>17/09/2024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238277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88717DF-3F7D-4972-8C35-C742E39435F3}" type="datetimeFigureOut">
              <a:rPr lang="en-GB" smtClean="0"/>
              <a:t>17/09/2024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1415959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88717DF-3F7D-4972-8C35-C742E39435F3}" type="datetimeFigureOut">
              <a:rPr lang="en-GB" smtClean="0"/>
              <a:t>17/09/2024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20616742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E88717DF-3F7D-4972-8C35-C742E39435F3}" type="datetimeFigureOut">
              <a:rPr lang="en-GB" smtClean="0"/>
              <a:t>17/09/2024</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1580187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88717DF-3F7D-4972-8C35-C742E39435F3}" type="datetimeFigureOut">
              <a:rPr lang="en-GB" smtClean="0"/>
              <a:t>17/09/2024</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301969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p>
            <a:fld id="{E88717DF-3F7D-4972-8C35-C742E39435F3}" type="datetimeFigureOut">
              <a:rPr lang="en-GB" smtClean="0"/>
              <a:t>17/09/2024</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187512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E88717DF-3F7D-4972-8C35-C742E39435F3}" type="datetimeFigureOut">
              <a:rPr lang="en-GB" smtClean="0"/>
              <a:t>17/09/2024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4AB1C4B-BA5F-444C-9E41-1DCC67727CE0}" type="slidenum">
              <a:rPr lang="en-GB" smtClean="0"/>
              <a:t>‹#›</a:t>
            </a:fld>
            <a:endParaRPr lang="en-GB"/>
          </a:p>
        </p:txBody>
      </p:sp>
    </p:spTree>
    <p:extLst>
      <p:ext uri="{BB962C8B-B14F-4D97-AF65-F5344CB8AC3E}">
        <p14:creationId xmlns:p14="http://schemas.microsoft.com/office/powerpoint/2010/main" val="1306926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88717DF-3F7D-4972-8C35-C742E39435F3}" type="datetimeFigureOut">
              <a:rPr lang="en-GB" smtClean="0"/>
              <a:t>17/09/2024</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E4AB1C4B-BA5F-444C-9E41-1DCC67727CE0}" type="slidenum">
              <a:rPr lang="en-GB" smtClean="0"/>
              <a:t>‹#›</a:t>
            </a:fld>
            <a:endParaRPr lang="en-GB"/>
          </a:p>
        </p:txBody>
      </p:sp>
    </p:spTree>
    <p:extLst>
      <p:ext uri="{BB962C8B-B14F-4D97-AF65-F5344CB8AC3E}">
        <p14:creationId xmlns:p14="http://schemas.microsoft.com/office/powerpoint/2010/main" val="247295417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b="1" dirty="0" smtClean="0"/>
              <a:t>       Turner in Kent</a:t>
            </a:r>
            <a:endParaRPr lang="en-GB" b="1"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3822978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4" y="267855"/>
            <a:ext cx="9561307" cy="1650048"/>
          </a:xfrm>
        </p:spPr>
        <p:txBody>
          <a:bodyPr/>
          <a:lstStyle/>
          <a:p>
            <a:r>
              <a:rPr lang="en-GB" sz="1400" dirty="0" smtClean="0"/>
              <a:t>Turner:  </a:t>
            </a:r>
            <a:r>
              <a:rPr lang="en-GB" sz="1400" i="1" dirty="0" smtClean="0"/>
              <a:t>West Gate, Canterbury.                             </a:t>
            </a:r>
            <a:r>
              <a:rPr lang="en-GB" sz="1400" dirty="0" smtClean="0"/>
              <a:t>Thomas Girtin : West Gate, c.1797</a:t>
            </a:r>
            <a:endParaRPr lang="en-GB" sz="1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7419" y="737682"/>
            <a:ext cx="6878309" cy="538263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420" y="0"/>
            <a:ext cx="4706655" cy="6858000"/>
          </a:xfrm>
          <a:prstGeom prst="rect">
            <a:avLst/>
          </a:prstGeom>
        </p:spPr>
      </p:pic>
    </p:spTree>
    <p:extLst>
      <p:ext uri="{BB962C8B-B14F-4D97-AF65-F5344CB8AC3E}">
        <p14:creationId xmlns:p14="http://schemas.microsoft.com/office/powerpoint/2010/main" val="34617369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6111" y="288492"/>
            <a:ext cx="4659063" cy="6039311"/>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0723" y="1221451"/>
            <a:ext cx="6006792" cy="4505094"/>
          </a:xfrm>
          <a:prstGeom prst="rect">
            <a:avLst/>
          </a:prstGeom>
        </p:spPr>
      </p:pic>
    </p:spTree>
    <p:extLst>
      <p:ext uri="{BB962C8B-B14F-4D97-AF65-F5344CB8AC3E}">
        <p14:creationId xmlns:p14="http://schemas.microsoft.com/office/powerpoint/2010/main" val="1328503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82" y="258618"/>
            <a:ext cx="8709891" cy="508000"/>
          </a:xfrm>
        </p:spPr>
        <p:txBody>
          <a:bodyPr/>
          <a:lstStyle/>
          <a:p>
            <a:r>
              <a:rPr lang="en-GB" sz="1600" i="1" dirty="0" smtClean="0"/>
              <a:t>Christ Church Gate, </a:t>
            </a:r>
            <a:r>
              <a:rPr lang="en-GB" sz="1600" dirty="0" smtClean="0"/>
              <a:t>exhibited at RA in 1794.       </a:t>
            </a:r>
            <a:r>
              <a:rPr lang="en-GB" sz="1600" dirty="0" err="1" smtClean="0"/>
              <a:t>Fitzwillliam</a:t>
            </a:r>
            <a:r>
              <a:rPr lang="en-GB" sz="1600" dirty="0" smtClean="0"/>
              <a:t> Museum, Cambridge.</a:t>
            </a:r>
            <a:endParaRPr lang="en-GB"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494" y="1055545"/>
            <a:ext cx="5228216" cy="539143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9559" y="1074425"/>
            <a:ext cx="3883313" cy="5177751"/>
          </a:xfrm>
          <a:prstGeom prst="rect">
            <a:avLst/>
          </a:prstGeom>
        </p:spPr>
      </p:pic>
    </p:spTree>
    <p:extLst>
      <p:ext uri="{BB962C8B-B14F-4D97-AF65-F5344CB8AC3E}">
        <p14:creationId xmlns:p14="http://schemas.microsoft.com/office/powerpoint/2010/main" val="2923075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5941" y="1036637"/>
            <a:ext cx="3940093" cy="555812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42" y="1096672"/>
            <a:ext cx="6949128" cy="5438054"/>
          </a:xfrm>
          <a:prstGeom prst="rect">
            <a:avLst/>
          </a:prstGeom>
        </p:spPr>
      </p:pic>
      <p:sp>
        <p:nvSpPr>
          <p:cNvPr id="6" name="Title 5"/>
          <p:cNvSpPr>
            <a:spLocks noGrp="1"/>
          </p:cNvSpPr>
          <p:nvPr>
            <p:ph type="title"/>
          </p:nvPr>
        </p:nvSpPr>
        <p:spPr>
          <a:xfrm>
            <a:off x="480292" y="240145"/>
            <a:ext cx="9495696" cy="701963"/>
          </a:xfrm>
        </p:spPr>
        <p:txBody>
          <a:bodyPr/>
          <a:lstStyle/>
          <a:p>
            <a:r>
              <a:rPr lang="en-GB" sz="1600" dirty="0" smtClean="0"/>
              <a:t>Turner, </a:t>
            </a:r>
            <a:r>
              <a:rPr lang="en-GB" sz="1600" smtClean="0"/>
              <a:t>c.1792                           Childe </a:t>
            </a:r>
            <a:r>
              <a:rPr lang="en-GB" sz="1600" dirty="0" smtClean="0"/>
              <a:t>Hassam  Christ Church Gate, c.1880   </a:t>
            </a:r>
            <a:r>
              <a:rPr lang="en-GB" sz="1600" smtClean="0"/>
              <a:t>Boston Museum</a:t>
            </a:r>
            <a:endParaRPr lang="en-GB" sz="1600" dirty="0"/>
          </a:p>
        </p:txBody>
      </p:sp>
    </p:spTree>
    <p:extLst>
      <p:ext uri="{BB962C8B-B14F-4D97-AF65-F5344CB8AC3E}">
        <p14:creationId xmlns:p14="http://schemas.microsoft.com/office/powerpoint/2010/main" val="4230895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091" y="249382"/>
            <a:ext cx="9265743" cy="424873"/>
          </a:xfrm>
        </p:spPr>
        <p:txBody>
          <a:bodyPr/>
          <a:lstStyle/>
          <a:p>
            <a:r>
              <a:rPr lang="en-GB" sz="1600" dirty="0" smtClean="0"/>
              <a:t>                            </a:t>
            </a:r>
            <a:r>
              <a:rPr lang="en-GB" sz="1600" i="1" dirty="0" smtClean="0"/>
              <a:t>Christ Church Gate from within the Precincts, </a:t>
            </a:r>
            <a:r>
              <a:rPr lang="en-GB" sz="1600" dirty="0" smtClean="0"/>
              <a:t>1792.   Tate Britain</a:t>
            </a:r>
            <a:endParaRPr lang="en-GB"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1959" y="674255"/>
            <a:ext cx="7329584" cy="573578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34818" y="596323"/>
            <a:ext cx="3432031" cy="4576041"/>
          </a:xfrm>
          <a:prstGeom prst="rect">
            <a:avLst/>
          </a:prstGeom>
        </p:spPr>
      </p:pic>
    </p:spTree>
    <p:extLst>
      <p:ext uri="{BB962C8B-B14F-4D97-AF65-F5344CB8AC3E}">
        <p14:creationId xmlns:p14="http://schemas.microsoft.com/office/powerpoint/2010/main" val="1550392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10836"/>
            <a:ext cx="9404724" cy="1394691"/>
          </a:xfrm>
        </p:spPr>
        <p:txBody>
          <a:bodyPr/>
          <a:lstStyle/>
          <a:p>
            <a:r>
              <a:rPr lang="en-GB" sz="1600" i="1" dirty="0" smtClean="0"/>
              <a:t>Christ Church Gate, </a:t>
            </a:r>
            <a:r>
              <a:rPr lang="en-GB" sz="1600" dirty="0" smtClean="0"/>
              <a:t>c.1830                         Tate Britain</a:t>
            </a:r>
            <a:br>
              <a:rPr lang="en-GB" sz="1600" dirty="0" smtClean="0"/>
            </a:br>
            <a:r>
              <a:rPr lang="en-GB" sz="1600" dirty="0" smtClean="0"/>
              <a:t>This sketch may have been from a bundle of loose leaf sheets bound together in the 1830s and not necessarily evidence of Turner having revisited Canterbury but as Allen </a:t>
            </a:r>
            <a:r>
              <a:rPr lang="en-GB" sz="1600" dirty="0" err="1" smtClean="0"/>
              <a:t>Warrell</a:t>
            </a:r>
            <a:r>
              <a:rPr lang="en-GB" sz="1600" dirty="0" smtClean="0"/>
              <a:t> formerly curator at Tate Britain suggests, a nostalgic revisiting of scenes he knew from earlier times. </a:t>
            </a:r>
            <a:endParaRPr lang="en-GB"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6111" y="1598505"/>
            <a:ext cx="6594762" cy="5259495"/>
          </a:xfrm>
        </p:spPr>
      </p:pic>
    </p:spTree>
    <p:extLst>
      <p:ext uri="{BB962C8B-B14F-4D97-AF65-F5344CB8AC3E}">
        <p14:creationId xmlns:p14="http://schemas.microsoft.com/office/powerpoint/2010/main" val="3833675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891" y="221673"/>
            <a:ext cx="9956799" cy="1978299"/>
          </a:xfrm>
        </p:spPr>
        <p:txBody>
          <a:bodyPr/>
          <a:lstStyle/>
          <a:p>
            <a:r>
              <a:rPr lang="en-GB" sz="1600" dirty="0" smtClean="0"/>
              <a:t>Canterbury Cathedral, St Anselm’s Chapel c,1794.     Whitworth Art Gallery, Manchester.</a:t>
            </a:r>
            <a:br>
              <a:rPr lang="en-GB" sz="1600" dirty="0" smtClean="0"/>
            </a:br>
            <a:r>
              <a:rPr lang="en-GB" sz="1600" dirty="0"/>
              <a:t/>
            </a:r>
            <a:br>
              <a:rPr lang="en-GB" sz="1600" dirty="0"/>
            </a:br>
            <a:r>
              <a:rPr lang="en-GB" sz="1600" dirty="0" smtClean="0"/>
              <a:t/>
            </a:r>
            <a:br>
              <a:rPr lang="en-GB" sz="1600" dirty="0" smtClean="0"/>
            </a:br>
            <a:r>
              <a:rPr lang="en-GB" sz="1600" dirty="0"/>
              <a:t/>
            </a:r>
            <a:br>
              <a:rPr lang="en-GB" sz="1600" dirty="0"/>
            </a:br>
            <a:r>
              <a:rPr lang="en-GB" sz="1600" dirty="0" smtClean="0"/>
              <a:t/>
            </a:r>
            <a:br>
              <a:rPr lang="en-GB" sz="1600" dirty="0" smtClean="0"/>
            </a:br>
            <a:r>
              <a:rPr lang="en-GB" sz="1600" dirty="0"/>
              <a:t> </a:t>
            </a:r>
            <a:r>
              <a:rPr lang="en-GB" sz="1600" dirty="0" smtClean="0"/>
              <a:t>                                                                                              engraving by Wenzel </a:t>
            </a:r>
            <a:r>
              <a:rPr lang="en-GB" sz="1600" dirty="0" err="1" smtClean="0"/>
              <a:t>Hollar</a:t>
            </a:r>
            <a:r>
              <a:rPr lang="en-GB" sz="1600" dirty="0" smtClean="0"/>
              <a:t> c.1660</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5499" y="856796"/>
            <a:ext cx="4310864" cy="6001204"/>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284" y="2218445"/>
            <a:ext cx="5317534" cy="3527020"/>
          </a:xfrm>
          <a:prstGeom prst="rect">
            <a:avLst/>
          </a:prstGeom>
        </p:spPr>
      </p:pic>
    </p:spTree>
    <p:extLst>
      <p:ext uri="{BB962C8B-B14F-4D97-AF65-F5344CB8AC3E}">
        <p14:creationId xmlns:p14="http://schemas.microsoft.com/office/powerpoint/2010/main" val="2338431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598699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55" y="286328"/>
            <a:ext cx="9376579" cy="406399"/>
          </a:xfrm>
        </p:spPr>
        <p:txBody>
          <a:bodyPr/>
          <a:lstStyle/>
          <a:p>
            <a:r>
              <a:rPr lang="en-GB" sz="1600" i="1" dirty="0" smtClean="0"/>
              <a:t>Canterbury Cathedral, Quire, Becket’s Crown </a:t>
            </a:r>
            <a:r>
              <a:rPr lang="en-GB" sz="1600" dirty="0" smtClean="0"/>
              <a:t>c.1792-94</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1052" y="848224"/>
            <a:ext cx="4751385" cy="5585365"/>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1340" y="2738597"/>
            <a:ext cx="2516333" cy="335511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4945" y="1244617"/>
            <a:ext cx="6465455" cy="4849091"/>
          </a:xfrm>
          <a:prstGeom prst="rect">
            <a:avLst/>
          </a:prstGeom>
        </p:spPr>
      </p:pic>
    </p:spTree>
    <p:extLst>
      <p:ext uri="{BB962C8B-B14F-4D97-AF65-F5344CB8AC3E}">
        <p14:creationId xmlns:p14="http://schemas.microsoft.com/office/powerpoint/2010/main" val="1802263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418" y="166255"/>
            <a:ext cx="9413525" cy="1686993"/>
          </a:xfrm>
        </p:spPr>
        <p:txBody>
          <a:bodyPr/>
          <a:lstStyle/>
          <a:p>
            <a:r>
              <a:rPr lang="en-GB" sz="1600" dirty="0" smtClean="0"/>
              <a:t>         </a:t>
            </a:r>
            <a:r>
              <a:rPr lang="en-GB" sz="1600" i="1" dirty="0" smtClean="0"/>
              <a:t>Canterbury Cathedral Crypt; Cardinal Moreton’s Tomb, </a:t>
            </a:r>
            <a:r>
              <a:rPr lang="en-GB" sz="1600" dirty="0" smtClean="0"/>
              <a:t>1798?        Tate Britain</a:t>
            </a:r>
            <a:br>
              <a:rPr lang="en-GB" sz="1600" dirty="0" smtClean="0"/>
            </a:br>
            <a:r>
              <a:rPr lang="en-GB" sz="1400" dirty="0" smtClean="0"/>
              <a:t>catalogued as to 1798 by Andrew Wilton but may be earlier. Turner was in Kent in 1798 when he visited the Rev.  Robert Nixon at Foots Cray  and drew in the Medway valley and Aylesford.</a:t>
            </a:r>
            <a:endParaRPr lang="en-GB" sz="1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3563" y="1152983"/>
            <a:ext cx="6557600" cy="5460381"/>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8309" y="2903716"/>
            <a:ext cx="4121727" cy="2659179"/>
          </a:xfrm>
          <a:prstGeom prst="rect">
            <a:avLst/>
          </a:prstGeom>
        </p:spPr>
      </p:pic>
    </p:spTree>
    <p:extLst>
      <p:ext uri="{BB962C8B-B14F-4D97-AF65-F5344CB8AC3E}">
        <p14:creationId xmlns:p14="http://schemas.microsoft.com/office/powerpoint/2010/main" val="3222599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smtClean="0"/>
              <a:t>J.M.W. Turner    </a:t>
            </a:r>
            <a:r>
              <a:rPr lang="en-GB" sz="1600" dirty="0"/>
              <a:t>1775 </a:t>
            </a:r>
            <a:r>
              <a:rPr lang="en-GB" sz="1600" dirty="0" smtClean="0"/>
              <a:t>– 1851 :  self portrait c.1799</a:t>
            </a:r>
            <a:br>
              <a:rPr lang="en-GB" sz="1600" dirty="0" smtClean="0"/>
            </a:br>
            <a:r>
              <a:rPr lang="en-GB" sz="1600" dirty="0"/>
              <a:t/>
            </a:r>
            <a:br>
              <a:rPr lang="en-GB" sz="1600" dirty="0"/>
            </a:br>
            <a:r>
              <a:rPr lang="en-GB" sz="1600" dirty="0" smtClean="0"/>
              <a:t>Tate </a:t>
            </a:r>
            <a:r>
              <a:rPr lang="en-GB" sz="1600" dirty="0"/>
              <a:t>B</a:t>
            </a:r>
            <a:r>
              <a:rPr lang="en-GB" sz="1600" dirty="0" smtClean="0"/>
              <a:t>ritain</a:t>
            </a:r>
            <a:r>
              <a:rPr lang="en-GB" sz="1600" dirty="0"/>
              <a:t/>
            </a:r>
            <a:br>
              <a:rPr lang="en-GB" sz="1600" dirty="0"/>
            </a:br>
            <a:r>
              <a:rPr lang="en-GB" sz="1600" dirty="0" smtClean="0"/>
              <a:t/>
            </a:r>
            <a:br>
              <a:rPr lang="en-GB" sz="1600" dirty="0" smtClean="0"/>
            </a:br>
            <a:r>
              <a:rPr lang="en-GB" sz="1600" dirty="0" smtClean="0"/>
              <a:t>                          </a:t>
            </a:r>
            <a:r>
              <a:rPr lang="en-GB" sz="1600" dirty="0"/>
              <a:t/>
            </a:r>
            <a:br>
              <a:rPr lang="en-GB" sz="1600" dirty="0"/>
            </a:br>
            <a:endParaRPr lang="en-GB"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83990" y="194100"/>
            <a:ext cx="4334629" cy="6496532"/>
          </a:xfrm>
        </p:spPr>
      </p:pic>
    </p:spTree>
    <p:extLst>
      <p:ext uri="{BB962C8B-B14F-4D97-AF65-F5344CB8AC3E}">
        <p14:creationId xmlns:p14="http://schemas.microsoft.com/office/powerpoint/2010/main" val="10070676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i="1" dirty="0" smtClean="0"/>
              <a:t>The Norman Staircase at the North Hall.    </a:t>
            </a:r>
            <a:r>
              <a:rPr lang="en-GB" sz="1600" dirty="0" smtClean="0"/>
              <a:t>Tate Britain,  </a:t>
            </a:r>
            <a:br>
              <a:rPr lang="en-GB" sz="1600" dirty="0" smtClean="0"/>
            </a:br>
            <a:r>
              <a:rPr lang="en-GB" sz="1600" dirty="0" smtClean="0"/>
              <a:t>sketchbook Catalogue dated 1830</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7379" y="1225312"/>
            <a:ext cx="6344221" cy="5055552"/>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2254" y="452718"/>
            <a:ext cx="4572000" cy="6096000"/>
          </a:xfrm>
          <a:prstGeom prst="rect">
            <a:avLst/>
          </a:prstGeom>
        </p:spPr>
      </p:pic>
    </p:spTree>
    <p:extLst>
      <p:ext uri="{BB962C8B-B14F-4D97-AF65-F5344CB8AC3E}">
        <p14:creationId xmlns:p14="http://schemas.microsoft.com/office/powerpoint/2010/main" val="1912252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smtClean="0"/>
              <a:t>                                                                                                St Augustine’s Abbey c.1794               </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180" y="233355"/>
            <a:ext cx="5267474" cy="6360724"/>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7527" y="2131180"/>
            <a:ext cx="5950531" cy="4462899"/>
          </a:xfrm>
          <a:prstGeom prst="rect">
            <a:avLst/>
          </a:prstGeom>
        </p:spPr>
      </p:pic>
    </p:spTree>
    <p:extLst>
      <p:ext uri="{BB962C8B-B14F-4D97-AF65-F5344CB8AC3E}">
        <p14:creationId xmlns:p14="http://schemas.microsoft.com/office/powerpoint/2010/main" val="4240914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43345"/>
            <a:ext cx="10050834" cy="1409903"/>
          </a:xfrm>
        </p:spPr>
        <p:txBody>
          <a:bodyPr/>
          <a:lstStyle/>
          <a:p>
            <a:r>
              <a:rPr lang="en-GB" sz="1400" dirty="0" smtClean="0"/>
              <a:t>St Augustine’s Abbey</a:t>
            </a:r>
            <a:br>
              <a:rPr lang="en-GB" sz="1400" dirty="0" smtClean="0"/>
            </a:br>
            <a:r>
              <a:rPr lang="en-GB" sz="1400" dirty="0" smtClean="0"/>
              <a:t>,</a:t>
            </a:r>
            <a:r>
              <a:rPr lang="en-GB" sz="1400" dirty="0" err="1" smtClean="0"/>
              <a:t>Fyndon’s</a:t>
            </a:r>
            <a:r>
              <a:rPr lang="en-GB" sz="1400" dirty="0" smtClean="0"/>
              <a:t> Gate</a:t>
            </a:r>
            <a:endParaRPr lang="en-GB" sz="14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54189" y="184726"/>
            <a:ext cx="4898194" cy="6446983"/>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9368" y="443345"/>
            <a:ext cx="4232564" cy="5643418"/>
          </a:xfrm>
          <a:prstGeom prst="rect">
            <a:avLst/>
          </a:prstGeom>
        </p:spPr>
      </p:pic>
    </p:spTree>
    <p:extLst>
      <p:ext uri="{BB962C8B-B14F-4D97-AF65-F5344CB8AC3E}">
        <p14:creationId xmlns:p14="http://schemas.microsoft.com/office/powerpoint/2010/main" val="1795364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79815" y="452718"/>
            <a:ext cx="3901422" cy="61051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112" y="254068"/>
            <a:ext cx="4940300" cy="6502400"/>
          </a:xfrm>
          <a:prstGeom prst="rect">
            <a:avLst/>
          </a:prstGeom>
        </p:spPr>
      </p:pic>
    </p:spTree>
    <p:extLst>
      <p:ext uri="{BB962C8B-B14F-4D97-AF65-F5344CB8AC3E}">
        <p14:creationId xmlns:p14="http://schemas.microsoft.com/office/powerpoint/2010/main" val="26044937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82" y="0"/>
            <a:ext cx="10510982" cy="1853248"/>
          </a:xfrm>
        </p:spPr>
        <p:txBody>
          <a:bodyPr/>
          <a:lstStyle/>
          <a:p>
            <a:r>
              <a:rPr lang="en-GB" sz="1600" i="1" dirty="0" smtClean="0"/>
              <a:t>                          Ruins of St Augustine’s Abbey.   c 1793   </a:t>
            </a:r>
            <a:r>
              <a:rPr lang="en-GB" sz="1600" dirty="0" smtClean="0"/>
              <a:t>Tate Britain</a:t>
            </a:r>
            <a:br>
              <a:rPr lang="en-GB" sz="1600" dirty="0" smtClean="0"/>
            </a:br>
            <a:r>
              <a:rPr lang="en-GB" sz="1400" dirty="0" smtClean="0"/>
              <a:t>  It is hard to identify the specific viewpoint.  St Ethelbert’s tower partially collapsed in c.1803 and was completely demolished between 1823-24.                                   St Ethelbert’s Tower c. 1820 ,  Thomas </a:t>
            </a:r>
            <a:r>
              <a:rPr lang="en-GB" sz="1400" dirty="0" err="1" smtClean="0"/>
              <a:t>Shotter</a:t>
            </a:r>
            <a:r>
              <a:rPr lang="en-GB" sz="1400" dirty="0" smtClean="0"/>
              <a:t> Boys, 1803-74</a:t>
            </a:r>
            <a:br>
              <a:rPr lang="en-GB" sz="1400" dirty="0" smtClean="0"/>
            </a:br>
            <a:r>
              <a:rPr lang="en-GB" sz="1400" dirty="0"/>
              <a:t> </a:t>
            </a:r>
            <a:r>
              <a:rPr lang="en-GB" sz="1400" dirty="0" smtClean="0"/>
              <a:t>                                                                                       private collection </a:t>
            </a:r>
            <a:endParaRPr lang="en-GB" sz="1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5782" y="1156712"/>
            <a:ext cx="6749257" cy="5294828"/>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10530" y="1406998"/>
            <a:ext cx="3363202" cy="4952238"/>
          </a:xfrm>
          <a:prstGeom prst="rect">
            <a:avLst/>
          </a:prstGeom>
        </p:spPr>
      </p:pic>
    </p:spTree>
    <p:extLst>
      <p:ext uri="{BB962C8B-B14F-4D97-AF65-F5344CB8AC3E}">
        <p14:creationId xmlns:p14="http://schemas.microsoft.com/office/powerpoint/2010/main" val="1493116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12289" cy="821900"/>
          </a:xfrm>
        </p:spPr>
        <p:txBody>
          <a:bodyPr/>
          <a:lstStyle/>
          <a:p>
            <a:r>
              <a:rPr lang="en-GB" sz="1600" dirty="0" smtClean="0"/>
              <a:t>       </a:t>
            </a:r>
            <a:r>
              <a:rPr lang="en-GB" sz="1600" i="1" dirty="0" smtClean="0"/>
              <a:t>The Great gateway of St Augustine’s Abbey with  Canterbury Cathedral beyond.     </a:t>
            </a:r>
            <a:r>
              <a:rPr lang="en-GB" sz="1600" dirty="0" smtClean="0"/>
              <a:t/>
            </a:r>
            <a:br>
              <a:rPr lang="en-GB" sz="1600" dirty="0" smtClean="0"/>
            </a:br>
            <a:r>
              <a:rPr lang="en-GB" sz="1600" dirty="0"/>
              <a:t> </a:t>
            </a:r>
            <a:r>
              <a:rPr lang="en-GB" sz="1600" dirty="0" smtClean="0"/>
              <a:t>                                                                                                 Tate Britain, 1830</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286" y="1032911"/>
            <a:ext cx="6766423" cy="5385332"/>
          </a:xfrm>
        </p:spPr>
      </p:pic>
    </p:spTree>
    <p:extLst>
      <p:ext uri="{BB962C8B-B14F-4D97-AF65-F5344CB8AC3E}">
        <p14:creationId xmlns:p14="http://schemas.microsoft.com/office/powerpoint/2010/main" val="4224328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smtClean="0"/>
              <a:t> </a:t>
            </a:r>
            <a:r>
              <a:rPr lang="en-GB" sz="1600" i="1" dirty="0" smtClean="0"/>
              <a:t>St Augustine’s Gateway, Canterbury. 1792 - 93.               </a:t>
            </a:r>
            <a:r>
              <a:rPr lang="en-GB" sz="1600" dirty="0" smtClean="0"/>
              <a:t>Yale Centre for British Art.</a:t>
            </a:r>
            <a:br>
              <a:rPr lang="en-GB" sz="1600" dirty="0" smtClean="0"/>
            </a:br>
            <a:r>
              <a:rPr lang="en-GB" sz="1400" dirty="0" smtClean="0"/>
              <a:t>Exhibited at the Royal Academy in 1793.</a:t>
            </a:r>
            <a:endParaRPr lang="en-GB" sz="1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2521" y="1653445"/>
            <a:ext cx="5019098" cy="399465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667" y="1348508"/>
            <a:ext cx="6822854" cy="4741884"/>
          </a:xfrm>
          <a:prstGeom prst="rect">
            <a:avLst/>
          </a:prstGeom>
        </p:spPr>
      </p:pic>
    </p:spTree>
    <p:extLst>
      <p:ext uri="{BB962C8B-B14F-4D97-AF65-F5344CB8AC3E}">
        <p14:creationId xmlns:p14="http://schemas.microsoft.com/office/powerpoint/2010/main" val="39221523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545" y="316200"/>
            <a:ext cx="9404290" cy="1537047"/>
          </a:xfrm>
        </p:spPr>
        <p:txBody>
          <a:bodyPr/>
          <a:lstStyle/>
          <a:p>
            <a:r>
              <a:rPr lang="en-GB" sz="1600" dirty="0" smtClean="0"/>
              <a:t>Turner  :   </a:t>
            </a:r>
            <a:r>
              <a:rPr lang="en-GB" sz="1600" i="1" dirty="0" smtClean="0"/>
              <a:t>St Augustine’s Abbey , </a:t>
            </a:r>
            <a:r>
              <a:rPr lang="en-GB" sz="1600" dirty="0" smtClean="0"/>
              <a:t>1793  Yale.      </a:t>
            </a:r>
            <a:br>
              <a:rPr lang="en-GB" sz="1600" dirty="0" smtClean="0"/>
            </a:br>
            <a:r>
              <a:rPr lang="en-GB" sz="1600" dirty="0"/>
              <a:t/>
            </a:r>
            <a:br>
              <a:rPr lang="en-GB" sz="1600" dirty="0"/>
            </a:br>
            <a:r>
              <a:rPr lang="en-GB" sz="1600" dirty="0" smtClean="0"/>
              <a:t>                        Edward </a:t>
            </a:r>
            <a:r>
              <a:rPr lang="en-GB" sz="1600" dirty="0" err="1" smtClean="0"/>
              <a:t>Dayes</a:t>
            </a:r>
            <a:r>
              <a:rPr lang="en-GB" sz="1600" dirty="0" smtClean="0"/>
              <a:t> </a:t>
            </a:r>
            <a:r>
              <a:rPr lang="en-GB" sz="1600" i="1" dirty="0" smtClean="0"/>
              <a:t>: St Augustine’s Abbey, </a:t>
            </a:r>
            <a:r>
              <a:rPr lang="en-GB" sz="1600" dirty="0" smtClean="0"/>
              <a:t>c.1800   </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318" y="2056447"/>
            <a:ext cx="6436923" cy="4473662"/>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549" y="242958"/>
            <a:ext cx="5030124" cy="322057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270" y="3536778"/>
            <a:ext cx="3173384" cy="3173384"/>
          </a:xfrm>
          <a:prstGeom prst="rect">
            <a:avLst/>
          </a:prstGeom>
        </p:spPr>
      </p:pic>
    </p:spTree>
    <p:extLst>
      <p:ext uri="{BB962C8B-B14F-4D97-AF65-F5344CB8AC3E}">
        <p14:creationId xmlns:p14="http://schemas.microsoft.com/office/powerpoint/2010/main" val="2297834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419" y="295564"/>
            <a:ext cx="9487416" cy="1557684"/>
          </a:xfrm>
        </p:spPr>
        <p:txBody>
          <a:bodyPr/>
          <a:lstStyle/>
          <a:p>
            <a:r>
              <a:rPr lang="en-GB" sz="1600" dirty="0" smtClean="0"/>
              <a:t>Canterbury Castle c.1830, Tate Britain</a:t>
            </a:r>
            <a:endParaRPr lang="en-GB"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06702" y="925802"/>
            <a:ext cx="4225952" cy="5373398"/>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346" y="1493030"/>
            <a:ext cx="5057544" cy="3793158"/>
          </a:xfrm>
          <a:prstGeom prst="rect">
            <a:avLst/>
          </a:prstGeom>
        </p:spPr>
      </p:pic>
    </p:spTree>
    <p:extLst>
      <p:ext uri="{BB962C8B-B14F-4D97-AF65-F5344CB8AC3E}">
        <p14:creationId xmlns:p14="http://schemas.microsoft.com/office/powerpoint/2010/main" val="3974090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4800"/>
            <a:ext cx="10050834" cy="1548448"/>
          </a:xfrm>
        </p:spPr>
        <p:txBody>
          <a:bodyPr/>
          <a:lstStyle/>
          <a:p>
            <a:r>
              <a:rPr lang="en-GB" sz="1600" dirty="0" smtClean="0"/>
              <a:t>Canterbury</a:t>
            </a:r>
            <a:br>
              <a:rPr lang="en-GB" sz="1600" dirty="0" smtClean="0"/>
            </a:br>
            <a:r>
              <a:rPr lang="en-GB" sz="1600" dirty="0" smtClean="0"/>
              <a:t> from St Martin’s</a:t>
            </a:r>
            <a:br>
              <a:rPr lang="en-GB" sz="1600" dirty="0" smtClean="0"/>
            </a:br>
            <a:r>
              <a:rPr lang="en-GB" sz="1600" dirty="0" smtClean="0"/>
              <a:t> Church</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4565" y="136983"/>
            <a:ext cx="5558125" cy="4370362"/>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4827" y="136983"/>
            <a:ext cx="5453207" cy="445220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255" y="4067811"/>
            <a:ext cx="3528291" cy="2635192"/>
          </a:xfrm>
          <a:prstGeom prst="rect">
            <a:avLst/>
          </a:prstGeom>
        </p:spPr>
      </p:pic>
    </p:spTree>
    <p:extLst>
      <p:ext uri="{BB962C8B-B14F-4D97-AF65-F5344CB8AC3E}">
        <p14:creationId xmlns:p14="http://schemas.microsoft.com/office/powerpoint/2010/main" val="503267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smtClean="0"/>
              <a:t>Richard </a:t>
            </a:r>
            <a:r>
              <a:rPr lang="en-GB" sz="1600" dirty="0" err="1" smtClean="0"/>
              <a:t>Horwood’s</a:t>
            </a:r>
            <a:r>
              <a:rPr lang="en-GB" sz="1600" dirty="0" smtClean="0"/>
              <a:t> map of London 1799 </a:t>
            </a:r>
            <a:br>
              <a:rPr lang="en-GB" sz="1600" dirty="0" smtClean="0"/>
            </a:br>
            <a:r>
              <a:rPr lang="en-GB" sz="1600" dirty="0"/>
              <a:t/>
            </a:r>
            <a:br>
              <a:rPr lang="en-GB" sz="1600" dirty="0"/>
            </a:br>
            <a:r>
              <a:rPr lang="en-GB" sz="1400" dirty="0" smtClean="0"/>
              <a:t>showing Turner’s birthplace at 21 Maiden Lane on</a:t>
            </a:r>
            <a:br>
              <a:rPr lang="en-GB" sz="1400" dirty="0" smtClean="0"/>
            </a:br>
            <a:r>
              <a:rPr lang="en-GB" sz="1400" dirty="0" smtClean="0"/>
              <a:t>the 23 April 1775. The house no longer exists but the site is </a:t>
            </a:r>
            <a:br>
              <a:rPr lang="en-GB" sz="1400" dirty="0" smtClean="0"/>
            </a:br>
            <a:r>
              <a:rPr lang="en-GB" sz="1400" dirty="0" smtClean="0"/>
              <a:t>marked by a blue plaque. </a:t>
            </a:r>
            <a:endParaRPr lang="en-GB" sz="14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89923" y="203336"/>
            <a:ext cx="3988550" cy="6534975"/>
          </a:xfrm>
        </p:spPr>
      </p:pic>
    </p:spTree>
    <p:extLst>
      <p:ext uri="{BB962C8B-B14F-4D97-AF65-F5344CB8AC3E}">
        <p14:creationId xmlns:p14="http://schemas.microsoft.com/office/powerpoint/2010/main" val="24871139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err="1" smtClean="0"/>
              <a:t>Sturry</a:t>
            </a:r>
            <a:r>
              <a:rPr lang="en-GB" sz="1600" dirty="0" smtClean="0"/>
              <a:t> with mill &amp; view towards St Nicholas Church.        C.1830     Tate Britain</a:t>
            </a:r>
            <a:endParaRPr lang="en-GB"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0045" y="857419"/>
            <a:ext cx="6621744" cy="5410345"/>
          </a:xfrm>
        </p:spPr>
      </p:pic>
    </p:spTree>
    <p:extLst>
      <p:ext uri="{BB962C8B-B14F-4D97-AF65-F5344CB8AC3E}">
        <p14:creationId xmlns:p14="http://schemas.microsoft.com/office/powerpoint/2010/main" val="3766163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452718"/>
            <a:ext cx="9339634" cy="424737"/>
          </a:xfrm>
        </p:spPr>
        <p:txBody>
          <a:bodyPr/>
          <a:lstStyle/>
          <a:p>
            <a:r>
              <a:rPr lang="en-GB" sz="1600" dirty="0" smtClean="0"/>
              <a:t>Dover c. 1825.                  Tate Britain</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6602" y="982877"/>
            <a:ext cx="7968780" cy="5237814"/>
          </a:xfrm>
        </p:spPr>
      </p:pic>
    </p:spTree>
    <p:extLst>
      <p:ext uri="{BB962C8B-B14F-4D97-AF65-F5344CB8AC3E}">
        <p14:creationId xmlns:p14="http://schemas.microsoft.com/office/powerpoint/2010/main" val="608772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655" y="120074"/>
            <a:ext cx="9478179" cy="572654"/>
          </a:xfrm>
        </p:spPr>
        <p:txBody>
          <a:bodyPr/>
          <a:lstStyle/>
          <a:p>
            <a:r>
              <a:rPr lang="en-GB" sz="1600" i="1" dirty="0" smtClean="0"/>
              <a:t>Margate,  </a:t>
            </a:r>
            <a:r>
              <a:rPr lang="en-GB" sz="1600" dirty="0" smtClean="0"/>
              <a:t>c. 1790.       Tate Britain</a:t>
            </a:r>
            <a:br>
              <a:rPr lang="en-GB" sz="1600" dirty="0" smtClean="0"/>
            </a:br>
            <a:r>
              <a:rPr lang="en-GB" sz="1600" dirty="0" smtClean="0"/>
              <a:t>This is extremely early and rather amateur by the standard of what he was to achieve within a few years.</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7428" y="985030"/>
            <a:ext cx="9330894" cy="5572788"/>
          </a:xfrm>
        </p:spPr>
      </p:pic>
    </p:spTree>
    <p:extLst>
      <p:ext uri="{BB962C8B-B14F-4D97-AF65-F5344CB8AC3E}">
        <p14:creationId xmlns:p14="http://schemas.microsoft.com/office/powerpoint/2010/main" val="1451696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1600"/>
            <a:ext cx="9136434" cy="434109"/>
          </a:xfrm>
        </p:spPr>
        <p:txBody>
          <a:bodyPr/>
          <a:lstStyle/>
          <a:p>
            <a:r>
              <a:rPr lang="en-GB" sz="1800" i="1" dirty="0" smtClean="0"/>
              <a:t>Margate</a:t>
            </a:r>
            <a:r>
              <a:rPr lang="en-GB" sz="1800" dirty="0" smtClean="0"/>
              <a:t>, c.1822       Yale Centre for British Art.</a:t>
            </a:r>
            <a:endParaRPr lang="en-GB"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83420" y="787680"/>
            <a:ext cx="8876580" cy="5819091"/>
          </a:xfrm>
        </p:spPr>
      </p:pic>
    </p:spTree>
    <p:extLst>
      <p:ext uri="{BB962C8B-B14F-4D97-AF65-F5344CB8AC3E}">
        <p14:creationId xmlns:p14="http://schemas.microsoft.com/office/powerpoint/2010/main" val="2592625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244027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165139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smtClean="0"/>
              <a:t>Canterbury, 1762  </a:t>
            </a:r>
            <a:br>
              <a:rPr lang="en-GB" sz="1600" dirty="0" smtClean="0"/>
            </a:br>
            <a:r>
              <a:rPr lang="en-GB" sz="1600" dirty="0" smtClean="0"/>
              <a:t> W. &amp; H. </a:t>
            </a:r>
            <a:r>
              <a:rPr lang="en-GB" sz="1600" dirty="0" err="1" smtClean="0"/>
              <a:t>Doigge</a:t>
            </a:r>
            <a:endParaRPr lang="en-GB"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83068" y="194769"/>
            <a:ext cx="7939828" cy="6113667"/>
          </a:xfrm>
        </p:spPr>
      </p:pic>
    </p:spTree>
    <p:extLst>
      <p:ext uri="{BB962C8B-B14F-4D97-AF65-F5344CB8AC3E}">
        <p14:creationId xmlns:p14="http://schemas.microsoft.com/office/powerpoint/2010/main" val="1158410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i="1" dirty="0" smtClean="0"/>
              <a:t>Greenwich Hospital from the </a:t>
            </a:r>
            <a:r>
              <a:rPr lang="en-GB" sz="1600" i="1" dirty="0"/>
              <a:t>P</a:t>
            </a:r>
            <a:r>
              <a:rPr lang="en-GB" sz="1600" i="1" dirty="0" smtClean="0"/>
              <a:t>ark, </a:t>
            </a:r>
            <a:r>
              <a:rPr lang="en-GB" sz="1600" dirty="0" smtClean="0"/>
              <a:t>c.1809, and painting exhibited at RA in 1809.</a:t>
            </a:r>
            <a:br>
              <a:rPr lang="en-GB" sz="1600" dirty="0" smtClean="0"/>
            </a:br>
            <a:r>
              <a:rPr lang="en-GB" sz="1600" dirty="0" smtClean="0"/>
              <a:t>Tate Britain.</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849" y="1456085"/>
            <a:ext cx="6457605" cy="419576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710" y="2766067"/>
            <a:ext cx="4909780" cy="3685532"/>
          </a:xfrm>
          <a:prstGeom prst="rect">
            <a:avLst/>
          </a:prstGeom>
        </p:spPr>
      </p:pic>
    </p:spTree>
    <p:extLst>
      <p:ext uri="{BB962C8B-B14F-4D97-AF65-F5344CB8AC3E}">
        <p14:creationId xmlns:p14="http://schemas.microsoft.com/office/powerpoint/2010/main" val="24278853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7382" y="203200"/>
            <a:ext cx="9293452" cy="1650048"/>
          </a:xfrm>
        </p:spPr>
        <p:txBody>
          <a:bodyPr/>
          <a:lstStyle/>
          <a:p>
            <a:r>
              <a:rPr lang="en-GB" sz="1600" dirty="0" smtClean="0"/>
              <a:t>Turner:  </a:t>
            </a:r>
            <a:r>
              <a:rPr lang="en-GB" sz="1600" i="1" dirty="0" smtClean="0"/>
              <a:t>Interior of ‘King John’s’</a:t>
            </a:r>
            <a:r>
              <a:rPr lang="en-GB" sz="1600" i="1" dirty="0"/>
              <a:t> </a:t>
            </a:r>
            <a:r>
              <a:rPr lang="en-GB" sz="1600" i="1" dirty="0" smtClean="0"/>
              <a:t>Palace at Eltham, </a:t>
            </a:r>
            <a:r>
              <a:rPr lang="en-GB" sz="1600" dirty="0" smtClean="0"/>
              <a:t>c.1791           Yale Centre for British Art</a:t>
            </a:r>
            <a:br>
              <a:rPr lang="en-GB" sz="1600" dirty="0" smtClean="0"/>
            </a:br>
            <a:r>
              <a:rPr lang="en-GB" sz="1600" dirty="0" smtClean="0"/>
              <a:t>A watercolour of Eltham  Palace hall was exhibited in the Royal Academy in that year.</a:t>
            </a:r>
            <a:endParaRPr lang="en-GB"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89165" y="822036"/>
            <a:ext cx="4619727" cy="568036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371" y="863600"/>
            <a:ext cx="4197927" cy="5597236"/>
          </a:xfrm>
          <a:prstGeom prst="rect">
            <a:avLst/>
          </a:prstGeom>
        </p:spPr>
      </p:pic>
    </p:spTree>
    <p:extLst>
      <p:ext uri="{BB962C8B-B14F-4D97-AF65-F5344CB8AC3E}">
        <p14:creationId xmlns:p14="http://schemas.microsoft.com/office/powerpoint/2010/main" val="4185183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64" y="171290"/>
            <a:ext cx="9348870" cy="384952"/>
          </a:xfrm>
        </p:spPr>
        <p:txBody>
          <a:bodyPr/>
          <a:lstStyle/>
          <a:p>
            <a:r>
              <a:rPr lang="en-GB" sz="1600" dirty="0" smtClean="0"/>
              <a:t>Aylesford Bridge  c.1798           Tate Britain</a:t>
            </a:r>
            <a:endParaRPr lang="en-GB"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148" y="837670"/>
            <a:ext cx="7264510" cy="577056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1755" y="452718"/>
            <a:ext cx="3918158" cy="327023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9056" y="4004380"/>
            <a:ext cx="3195782" cy="2396836"/>
          </a:xfrm>
          <a:prstGeom prst="rect">
            <a:avLst/>
          </a:prstGeom>
        </p:spPr>
      </p:pic>
    </p:spTree>
    <p:extLst>
      <p:ext uri="{BB962C8B-B14F-4D97-AF65-F5344CB8AC3E}">
        <p14:creationId xmlns:p14="http://schemas.microsoft.com/office/powerpoint/2010/main" val="26821622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i="1" dirty="0" err="1" smtClean="0"/>
              <a:t>Allington</a:t>
            </a:r>
            <a:r>
              <a:rPr lang="en-GB" sz="1600" i="1" dirty="0" smtClean="0"/>
              <a:t> Castle near Maidstone, </a:t>
            </a:r>
            <a:r>
              <a:rPr lang="en-GB" sz="1600" dirty="0" smtClean="0"/>
              <a:t>1798</a:t>
            </a:r>
            <a:br>
              <a:rPr lang="en-GB" sz="1600" dirty="0" smtClean="0"/>
            </a:br>
            <a:r>
              <a:rPr lang="en-GB" sz="1600" dirty="0" smtClean="0"/>
              <a:t>Tate Britain</a:t>
            </a:r>
            <a:endParaRPr lang="en-GB" sz="16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96618" y="98339"/>
            <a:ext cx="4897969" cy="6502404"/>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889" y="1152983"/>
            <a:ext cx="4432147" cy="5310279"/>
          </a:xfrm>
          <a:prstGeom prst="rect">
            <a:avLst/>
          </a:prstGeom>
        </p:spPr>
      </p:pic>
    </p:spTree>
    <p:extLst>
      <p:ext uri="{BB962C8B-B14F-4D97-AF65-F5344CB8AC3E}">
        <p14:creationId xmlns:p14="http://schemas.microsoft.com/office/powerpoint/2010/main" val="2033800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1600" dirty="0" smtClean="0"/>
              <a:t>A distant view of Canterbury, perhaps from </a:t>
            </a:r>
            <a:r>
              <a:rPr lang="en-GB" sz="1600" dirty="0" err="1" smtClean="0"/>
              <a:t>Harbledown</a:t>
            </a:r>
            <a:r>
              <a:rPr lang="en-GB" sz="1600" dirty="0" smtClean="0"/>
              <a:t>.   Tate Britain c.1830</a:t>
            </a:r>
            <a:r>
              <a:rPr lang="en-GB" sz="1600" dirty="0"/>
              <a:t/>
            </a:r>
            <a:br>
              <a:rPr lang="en-GB" sz="1600" dirty="0"/>
            </a:br>
            <a:r>
              <a:rPr lang="en-GB" sz="1600" dirty="0" smtClean="0"/>
              <a:t/>
            </a:r>
            <a:br>
              <a:rPr lang="en-GB" sz="1600" dirty="0" smtClean="0"/>
            </a:br>
            <a:r>
              <a:rPr lang="en-GB" sz="1600" dirty="0"/>
              <a:t> </a:t>
            </a:r>
            <a:r>
              <a:rPr lang="en-GB" sz="1600" dirty="0" smtClean="0"/>
              <a:t>                                                                                                                     S.J. Nash c.1870- 1960</a:t>
            </a:r>
            <a:endParaRPr lang="en-GB" sz="16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563" y="1337711"/>
            <a:ext cx="6387394" cy="5022417"/>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024" y="2224632"/>
            <a:ext cx="4726135" cy="3544601"/>
          </a:xfrm>
          <a:prstGeom prst="rect">
            <a:avLst/>
          </a:prstGeom>
        </p:spPr>
      </p:pic>
    </p:spTree>
    <p:extLst>
      <p:ext uri="{BB962C8B-B14F-4D97-AF65-F5344CB8AC3E}">
        <p14:creationId xmlns:p14="http://schemas.microsoft.com/office/powerpoint/2010/main" val="357138109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
  <TotalTime>419</TotalTime>
  <Words>290</Words>
  <Application>Microsoft Office PowerPoint</Application>
  <PresentationFormat>Widescreen</PresentationFormat>
  <Paragraphs>30</Paragraphs>
  <Slides>35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35</vt:i4>
      </vt:variant>
    </vt:vector>
  </HeadingPairs>
  <TitlesOfParts>
    <vt:vector size="39" baseType="lpstr">
      <vt:lpstr>Arial</vt:lpstr>
      <vt:lpstr>Century Gothic</vt:lpstr>
      <vt:lpstr>Wingdings 3</vt:lpstr>
      <vt:lpstr>Ion</vt:lpstr>
      <vt:lpstr>       Turner in Kent</vt:lpstr>
      <vt:lpstr>J.M.W. Turner    1775 – 1851 :  self portrait c.1799  Tate Britain                             </vt:lpstr>
      <vt:lpstr>Richard Horwood’s map of London 1799   showing Turner’s birthplace at 21 Maiden Lane on the 23 April 1775. The house no longer exists but the site is  marked by a blue plaque. </vt:lpstr>
      <vt:lpstr>Canterbury, 1762    W. &amp; H. Doigge</vt:lpstr>
      <vt:lpstr>Greenwich Hospital from the Park, c.1809, and painting exhibited at RA in 1809. Tate Britain.</vt:lpstr>
      <vt:lpstr>Turner:  Interior of ‘King John’s’ Palace at Eltham, c.1791           Yale Centre for British Art A watercolour of Eltham  Palace hall was exhibited in the Royal Academy in that year.</vt:lpstr>
      <vt:lpstr>Aylesford Bridge  c.1798           Tate Britain</vt:lpstr>
      <vt:lpstr>Allington Castle near Maidstone, 1798 Tate Britain</vt:lpstr>
      <vt:lpstr>A distant view of Canterbury, perhaps from Harbledown.   Tate Britain c.1830                                                                                                                        S.J. Nash c.1870- 1960</vt:lpstr>
      <vt:lpstr>Turner:  West Gate, Canterbury.                             Thomas Girtin : West Gate, c.1797</vt:lpstr>
      <vt:lpstr>PowerPoint Presentation</vt:lpstr>
      <vt:lpstr>Christ Church Gate, exhibited at RA in 1794.       Fitzwillliam Museum, Cambridge.</vt:lpstr>
      <vt:lpstr>Turner, c.1792                           Childe Hassam  Christ Church Gate, c.1880   Boston Museum</vt:lpstr>
      <vt:lpstr>                            Christ Church Gate from within the Precincts, 1792.   Tate Britain</vt:lpstr>
      <vt:lpstr>Christ Church Gate, c.1830                         Tate Britain This sketch may have been from a bundle of loose leaf sheets bound together in the 1830s and not necessarily evidence of Turner having revisited Canterbury but as Allen Warrell formerly curator at Tate Britain suggests, a nostalgic revisiting of scenes he knew from earlier times. </vt:lpstr>
      <vt:lpstr>Canterbury Cathedral, St Anselm’s Chapel c,1794.     Whitworth Art Gallery, Manchester.                                                                                                    engraving by Wenzel Hollar c.1660</vt:lpstr>
      <vt:lpstr>PowerPoint Presentation</vt:lpstr>
      <vt:lpstr>Canterbury Cathedral, Quire, Becket’s Crown c.1792-94</vt:lpstr>
      <vt:lpstr>         Canterbury Cathedral Crypt; Cardinal Moreton’s Tomb, 1798?        Tate Britain catalogued as to 1798 by Andrew Wilton but may be earlier. Turner was in Kent in 1798 when he visited the Rev.  Robert Nixon at Foots Cray  and drew in the Medway valley and Aylesford.</vt:lpstr>
      <vt:lpstr>The Norman Staircase at the North Hall.    Tate Britain,   sketchbook Catalogue dated 1830</vt:lpstr>
      <vt:lpstr>                                                                                                St Augustine’s Abbey c.1794               </vt:lpstr>
      <vt:lpstr>St Augustine’s Abbey ,Fyndon’s Gate</vt:lpstr>
      <vt:lpstr>PowerPoint Presentation</vt:lpstr>
      <vt:lpstr>                          Ruins of St Augustine’s Abbey.   c 1793   Tate Britain   It is hard to identify the specific viewpoint.  St Ethelbert’s tower partially collapsed in c.1803 and was completely demolished between 1823-24.                                   St Ethelbert’s Tower c. 1820 ,  Thomas Shotter Boys, 1803-74                                                                                         private collection </vt:lpstr>
      <vt:lpstr>       The Great gateway of St Augustine’s Abbey with  Canterbury Cathedral beyond.                                                                                                        Tate Britain, 1830</vt:lpstr>
      <vt:lpstr> St Augustine’s Gateway, Canterbury. 1792 - 93.               Yale Centre for British Art. Exhibited at the Royal Academy in 1793.</vt:lpstr>
      <vt:lpstr>Turner  :   St Augustine’s Abbey , 1793  Yale.                                Edward Dayes : St Augustine’s Abbey, c.1800   </vt:lpstr>
      <vt:lpstr>Canterbury Castle c.1830, Tate Britain</vt:lpstr>
      <vt:lpstr>Canterbury  from St Martin’s  Church</vt:lpstr>
      <vt:lpstr>Sturry with mill &amp; view towards St Nicholas Church.        C.1830     Tate Britain</vt:lpstr>
      <vt:lpstr>Dover c. 1825.                  Tate Britain</vt:lpstr>
      <vt:lpstr>Margate,  c. 1790.       Tate Britain This is extremely early and rather amateur by the standard of what he was to achieve within a few years.</vt:lpstr>
      <vt:lpstr>Margate, c.1822       Yale Centre for British Art.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Turner in Kent</dc:title>
  <dc:creator>User</dc:creator>
  <cp:lastModifiedBy>User</cp:lastModifiedBy>
  <cp:revision>52</cp:revision>
  <dcterms:created xsi:type="dcterms:W3CDTF">2024-08-31T10:09:55Z</dcterms:created>
  <dcterms:modified xsi:type="dcterms:W3CDTF">2024-09-17T16:32:56Z</dcterms:modified>
</cp:coreProperties>
</file>